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77" r:id="rId3"/>
    <p:sldId id="478" r:id="rId4"/>
    <p:sldId id="405" r:id="rId5"/>
    <p:sldId id="479" r:id="rId6"/>
    <p:sldId id="480" r:id="rId7"/>
    <p:sldId id="363" r:id="rId8"/>
    <p:sldId id="406" r:id="rId9"/>
    <p:sldId id="481" r:id="rId10"/>
    <p:sldId id="466" r:id="rId11"/>
    <p:sldId id="465" r:id="rId12"/>
    <p:sldId id="470" r:id="rId13"/>
    <p:sldId id="467" r:id="rId14"/>
    <p:sldId id="468" r:id="rId15"/>
    <p:sldId id="472" r:id="rId16"/>
    <p:sldId id="482" r:id="rId17"/>
    <p:sldId id="483" r:id="rId18"/>
    <p:sldId id="469" r:id="rId19"/>
    <p:sldId id="473" r:id="rId20"/>
    <p:sldId id="474" r:id="rId21"/>
    <p:sldId id="484" r:id="rId22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5"/>
    </p:embeddedFont>
    <p:embeddedFont>
      <p:font typeface="Bahnschrift Light Condensed" panose="020B0502040204020203" pitchFamily="34" charset="0"/>
      <p:regular r:id="rId26"/>
    </p:embeddedFont>
    <p:embeddedFont>
      <p:font typeface="QuickType II Condensed" panose="020B0506030403020203" pitchFamily="34" charset="0"/>
      <p:regular r:id="rId27"/>
      <p:bold r:id="rId28"/>
      <p:italic r:id="rId29"/>
    </p:embeddedFont>
    <p:embeddedFont>
      <p:font typeface="Adobe Devanagari" panose="02040503050201020203" pitchFamily="18" charset="0"/>
      <p:regular r:id="rId30"/>
      <p:bold r:id="rId31"/>
      <p:italic r:id="rId32"/>
      <p:boldItalic r:id="rId33"/>
    </p:embeddedFont>
    <p:embeddedFont>
      <p:font typeface="Sniglet" panose="020B0604020202020204" charset="0"/>
      <p:regular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Dosis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22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how-to/hack-like-pro-crack-online-web-form-passwords-with-thc-hydra-burp-suite-016064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wasp.org/www-community/attacks/xs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Crack Online Web Form Passwords with Burp Suite </a:t>
            </a:r>
            <a:r>
              <a:rPr lang="en-US" dirty="0" smtClean="0"/>
              <a:t>&amp; Hydra 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88224" y="4076918"/>
            <a:ext cx="521328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hlinkClick r:id="rId3"/>
              </a:rPr>
              <a:t>https://null-byte.wonderhowto.com/how-to/hack-like-pro-crack-online-web-form-passwords-with-thc-hydra-burp-suite-0160643/</a:t>
            </a:r>
            <a:r>
              <a:rPr lang="en-US" sz="700" dirty="0" smtClean="0">
                <a:hlinkClick r:id="rId4"/>
              </a:rPr>
              <a:t>/</a:t>
            </a:r>
            <a:endParaRPr lang="en-US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26" y="1847846"/>
            <a:ext cx="1790967" cy="2573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4294" y="2151140"/>
            <a:ext cx="396967" cy="1653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598" y="1468153"/>
            <a:ext cx="4708203" cy="301916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940714" y="2977734"/>
            <a:ext cx="315764" cy="11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624708" y="2887924"/>
            <a:ext cx="434175" cy="147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7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24" y="0"/>
            <a:ext cx="50407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7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" y="1041074"/>
            <a:ext cx="4295706" cy="3208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81" y="1578959"/>
            <a:ext cx="3434070" cy="2447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4677255" y="2552426"/>
            <a:ext cx="414440" cy="223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9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web authentication URL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072"/>
            <a:ext cx="9144000" cy="40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41" y="221185"/>
            <a:ext cx="755238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to rollback your setting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2600489" cy="3610800"/>
          </a:xfrm>
        </p:spPr>
        <p:txBody>
          <a:bodyPr/>
          <a:lstStyle/>
          <a:p>
            <a:r>
              <a:rPr lang="en-US" dirty="0" smtClean="0"/>
              <a:t>Network setting</a:t>
            </a:r>
          </a:p>
          <a:p>
            <a:r>
              <a:rPr lang="en-US" dirty="0" err="1" smtClean="0"/>
              <a:t>Burpsuite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70" y="1203092"/>
            <a:ext cx="4674997" cy="3810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2982" y="692697"/>
            <a:ext cx="29706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Otherwise your browser won’t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Hydra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Dictionary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27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53" y="0"/>
            <a:ext cx="67064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7" y="1023105"/>
            <a:ext cx="7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90775" y="256851"/>
            <a:ext cx="9051902" cy="25391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050" i="1" dirty="0" smtClean="0">
                <a:latin typeface="QuickType II Condensed" panose="020B0506030403020203" pitchFamily="34" charset="0"/>
              </a:rPr>
              <a:t>hydra </a:t>
            </a:r>
            <a:r>
              <a:rPr lang="en-US" sz="1050" i="1" dirty="0">
                <a:latin typeface="QuickType II Condensed" panose="020B0506030403020203" pitchFamily="34" charset="0"/>
              </a:rPr>
              <a:t>-l admin -P /</a:t>
            </a:r>
            <a:r>
              <a:rPr lang="en-US" sz="1050" i="1" dirty="0" err="1">
                <a:latin typeface="QuickType II Condensed" panose="020B0506030403020203" pitchFamily="34" charset="0"/>
              </a:rPr>
              <a:t>usr</a:t>
            </a:r>
            <a:r>
              <a:rPr lang="en-US" sz="1050" i="1" dirty="0">
                <a:latin typeface="QuickType II Condensed" panose="020B0506030403020203" pitchFamily="34" charset="0"/>
              </a:rPr>
              <a:t>/share/</a:t>
            </a:r>
            <a:r>
              <a:rPr lang="en-US" sz="1050" i="1" dirty="0" err="1">
                <a:latin typeface="QuickType II Condensed" panose="020B0506030403020203" pitchFamily="34" charset="0"/>
              </a:rPr>
              <a:t>dirb</a:t>
            </a:r>
            <a:r>
              <a:rPr lang="en-US" sz="1050" i="1" dirty="0">
                <a:latin typeface="QuickType II Condensed" panose="020B0506030403020203" pitchFamily="34" charset="0"/>
              </a:rPr>
              <a:t>/wordlists/small.txt 192.168.1.101 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http-post-form "/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dvwa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login.php:username</a:t>
            </a:r>
            <a:r>
              <a:rPr lang="en-US" sz="1050" i="1" dirty="0">
                <a:latin typeface="QuickType II Condensed" panose="020B0506030403020203" pitchFamily="34" charset="0"/>
              </a:rPr>
              <a:t>=^USER^&amp;password=^PASS^&amp;Login=</a:t>
            </a:r>
            <a:r>
              <a:rPr lang="en-US" sz="1050" i="1" dirty="0" err="1">
                <a:latin typeface="QuickType II Condensed" panose="020B0506030403020203" pitchFamily="34" charset="0"/>
              </a:rPr>
              <a:t>Login:Login</a:t>
            </a:r>
            <a:r>
              <a:rPr lang="en-US" sz="1050" i="1" dirty="0">
                <a:latin typeface="QuickType II Condensed" panose="020B0506030403020203" pitchFamily="34" charset="0"/>
              </a:rPr>
              <a:t> failed" -V</a:t>
            </a:r>
            <a:endParaRPr lang="en-US" sz="1050" dirty="0">
              <a:latin typeface="QuickType II Condensed" panose="020B0506030403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1" y="1678550"/>
            <a:ext cx="8964980" cy="2735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" y="1030932"/>
            <a:ext cx="8904762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7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: Damn </a:t>
            </a:r>
            <a:r>
              <a:rPr lang="en-US" dirty="0"/>
              <a:t>Vulnerable Web App (DVWA)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81600"/>
            <a:ext cx="5143643" cy="3456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958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76592" y="1587020"/>
            <a:ext cx="88674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-l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a single username (use </a:t>
            </a: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-L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for a username list)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-P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use the following password list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http-post-form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the type of form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dvwa</a:t>
            </a: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/login-</a:t>
            </a:r>
            <a:r>
              <a:rPr lang="en-US" sz="1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php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login page URL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username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form field where the username is entered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^USER^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tells Hydra to use the username or list in the field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password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form field where the password is entered (it may be </a:t>
            </a:r>
            <a:r>
              <a:rPr lang="en-US" sz="1800" dirty="0" err="1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passwd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pass, etc.)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^PASS^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tells Hydra to use the password list supplied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to Hydra the login failed message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Login failed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login failure message that the form returned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-V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for verbose output showing every attempt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344" y="1206146"/>
            <a:ext cx="9051902" cy="25391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050" i="1" dirty="0" smtClean="0">
                <a:latin typeface="QuickType II Condensed" panose="020B0506030403020203" pitchFamily="34" charset="0"/>
              </a:rPr>
              <a:t>hydra </a:t>
            </a:r>
            <a:r>
              <a:rPr lang="en-US" sz="1050" i="1" dirty="0">
                <a:latin typeface="QuickType II Condensed" panose="020B0506030403020203" pitchFamily="34" charset="0"/>
              </a:rPr>
              <a:t>-l admin -P /</a:t>
            </a:r>
            <a:r>
              <a:rPr lang="en-US" sz="1050" i="1" dirty="0" err="1">
                <a:latin typeface="QuickType II Condensed" panose="020B0506030403020203" pitchFamily="34" charset="0"/>
              </a:rPr>
              <a:t>usr</a:t>
            </a:r>
            <a:r>
              <a:rPr lang="en-US" sz="1050" i="1" dirty="0">
                <a:latin typeface="QuickType II Condensed" panose="020B0506030403020203" pitchFamily="34" charset="0"/>
              </a:rPr>
              <a:t>/share/</a:t>
            </a:r>
            <a:r>
              <a:rPr lang="en-US" sz="1050" i="1" dirty="0" err="1">
                <a:latin typeface="QuickType II Condensed" panose="020B0506030403020203" pitchFamily="34" charset="0"/>
              </a:rPr>
              <a:t>dirb</a:t>
            </a:r>
            <a:r>
              <a:rPr lang="en-US" sz="1050" i="1" dirty="0">
                <a:latin typeface="QuickType II Condensed" panose="020B0506030403020203" pitchFamily="34" charset="0"/>
              </a:rPr>
              <a:t>/wordlists/small.txt 192.168.1.101 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http-post-form "/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dvwa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login.php:username</a:t>
            </a:r>
            <a:r>
              <a:rPr lang="en-US" sz="1050" i="1" dirty="0">
                <a:latin typeface="QuickType II Condensed" panose="020B0506030403020203" pitchFamily="34" charset="0"/>
              </a:rPr>
              <a:t>=^USER^&amp;password=^PASS^&amp;Login=</a:t>
            </a:r>
            <a:r>
              <a:rPr lang="en-US" sz="1050" i="1" dirty="0" err="1">
                <a:latin typeface="QuickType II Condensed" panose="020B0506030403020203" pitchFamily="34" charset="0"/>
              </a:rPr>
              <a:t>Login:Login</a:t>
            </a:r>
            <a:r>
              <a:rPr lang="en-US" sz="1050" i="1" dirty="0">
                <a:latin typeface="QuickType II Condensed" panose="020B0506030403020203" pitchFamily="34" charset="0"/>
              </a:rPr>
              <a:t> failed" -V</a:t>
            </a:r>
            <a:endParaRPr lang="en-US" sz="1050" dirty="0">
              <a:latin typeface="QuickType II Condensed" panose="020B0506030403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52" y="44398"/>
            <a:ext cx="1601841" cy="97167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8055573" y="1016073"/>
            <a:ext cx="22723" cy="19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08080"/>
            <a:ext cx="5142527" cy="3811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00" y="0"/>
            <a:ext cx="2224937" cy="14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BURP Suite Downloa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19" y="1430532"/>
            <a:ext cx="4034876" cy="17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95" y="1355458"/>
            <a:ext cx="1245336" cy="83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i2.wp.com/securitytutorials.co.uk/wp-content/uploads/2017/04/xhydra.png?fit=512%2C512&amp;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097" y="3670757"/>
            <a:ext cx="972750" cy="9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 rot="19384252">
            <a:off x="2759007" y="3365588"/>
            <a:ext cx="2486642" cy="11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05526" y="3212583"/>
            <a:ext cx="362791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2. Brute force using dictionary with the URL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8702" y="4059335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Hydra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5526" y="1115874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 Capture authentication URL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Burp </a:t>
            </a:r>
            <a:r>
              <a:rPr lang="en-US" dirty="0" smtClean="0"/>
              <a:t>Suite</a:t>
            </a:r>
          </a:p>
          <a:p>
            <a:r>
              <a:rPr lang="en-US" dirty="0" smtClean="0"/>
              <a:t>Hydra</a:t>
            </a:r>
          </a:p>
          <a:p>
            <a:r>
              <a:rPr lang="en-US" dirty="0" smtClean="0"/>
              <a:t>Crack web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</a:t>
            </a:r>
            <a:r>
              <a:rPr lang="en-US" dirty="0" smtClean="0"/>
              <a:t>Suite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468599" cy="3610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Java based Web Penetration Testing framework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</a:t>
            </a:r>
            <a:r>
              <a:rPr lang="en-US" dirty="0"/>
              <a:t>be classified as an Interception </a:t>
            </a:r>
            <a:r>
              <a:rPr lang="en-US" dirty="0" smtClean="0"/>
              <a:t>Proxy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sort of) Man In The Middle by capturing and analyzing each request to and from the target web application </a:t>
            </a:r>
            <a:endParaRPr lang="en-US" dirty="0" smtClean="0"/>
          </a:p>
          <a:p>
            <a:pPr lvl="1"/>
            <a:r>
              <a:rPr lang="en-US" dirty="0"/>
              <a:t>request </a:t>
            </a:r>
            <a:r>
              <a:rPr lang="en-US" dirty="0" smtClean="0"/>
              <a:t>and response can </a:t>
            </a:r>
            <a:r>
              <a:rPr lang="en-US" dirty="0"/>
              <a:t>be </a:t>
            </a:r>
            <a:r>
              <a:rPr lang="en-US" dirty="0" smtClean="0"/>
              <a:t>analyzed and manipulated.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05" y="46049"/>
            <a:ext cx="2983596" cy="19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468599" cy="36108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nline </a:t>
            </a:r>
            <a:r>
              <a:rPr lang="en-US" dirty="0"/>
              <a:t>password cracking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Perform </a:t>
            </a:r>
            <a:r>
              <a:rPr lang="en-US" dirty="0"/>
              <a:t>rapid dictionary attacks against more than 50 Protocols, including Telnet, RDP, SSH, FTP, HTTP, HTTPS, SMB, several databases and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05" y="46049"/>
            <a:ext cx="2983596" cy="19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Crack DVWA Web Password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946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two  VMs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5" y="2171178"/>
            <a:ext cx="5723809" cy="24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48800" y="14871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47330"/>
              </p:ext>
            </p:extLst>
          </p:nvPr>
        </p:nvGraphicFramePr>
        <p:xfrm>
          <a:off x="4953600" y="88047"/>
          <a:ext cx="3984001" cy="1607724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1339200"/>
                <a:gridCol w="1324800"/>
                <a:gridCol w="1320001"/>
              </a:tblGrid>
              <a:tr h="363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Username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smtClean="0"/>
                        <a:t>Kali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toor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Metasploitable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msfadmin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msfadmin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Passw0rd!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0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up Burp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965763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241</Words>
  <Application>Microsoft Office PowerPoint</Application>
  <PresentationFormat>On-screen Show (16:9)</PresentationFormat>
  <Paragraphs>67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Brush Script MT</vt:lpstr>
      <vt:lpstr>Bahnschrift Light Condensed</vt:lpstr>
      <vt:lpstr>QuickType II Condensed</vt:lpstr>
      <vt:lpstr>Adobe Devanagari</vt:lpstr>
      <vt:lpstr>Sniglet</vt:lpstr>
      <vt:lpstr>Calibri Light</vt:lpstr>
      <vt:lpstr>Arial</vt:lpstr>
      <vt:lpstr>Dosis</vt:lpstr>
      <vt:lpstr>Friar template</vt:lpstr>
      <vt:lpstr>Crack Online Web Form Passwords with Burp Suite &amp; Hydra </vt:lpstr>
      <vt:lpstr>Our goal : Damn Vulnerable Web App (DVWA)</vt:lpstr>
      <vt:lpstr>Architecture </vt:lpstr>
      <vt:lpstr>Overview</vt:lpstr>
      <vt:lpstr>Burp Suite</vt:lpstr>
      <vt:lpstr>Hydra</vt:lpstr>
      <vt:lpstr>Crack DVWA Web Password </vt:lpstr>
      <vt:lpstr>Start two  VMs</vt:lpstr>
      <vt:lpstr>Set up Burp</vt:lpstr>
      <vt:lpstr>PowerPoint Presentation</vt:lpstr>
      <vt:lpstr>PowerPoint Presentation</vt:lpstr>
      <vt:lpstr>PowerPoint Presentation</vt:lpstr>
      <vt:lpstr>Capture web authentication URL</vt:lpstr>
      <vt:lpstr>PowerPoint Presentation</vt:lpstr>
      <vt:lpstr>Remember to rollback your setting back</vt:lpstr>
      <vt:lpstr>Use Hydra</vt:lpstr>
      <vt:lpstr>PowerPoint Presentation</vt:lpstr>
      <vt:lpstr>PowerPoint Presentation</vt:lpstr>
      <vt:lpstr>PowerPoint Presentation</vt:lpstr>
      <vt:lpstr>PowerPoint Presentation</vt:lpstr>
      <vt:lpstr>Your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471</cp:revision>
  <dcterms:modified xsi:type="dcterms:W3CDTF">2020-04-09T13:24:43Z</dcterms:modified>
</cp:coreProperties>
</file>